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578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7" descr="060622_jyt표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3420534"/>
            <a:ext cx="6837760" cy="1960034"/>
          </a:xfrm>
          <a:effectLst/>
        </p:spPr>
        <p:txBody>
          <a:bodyPr lIns="393750" tIns="40005"/>
          <a:lstStyle>
            <a:lvl1pPr algn="ctr">
              <a:defRPr sz="4200"/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lIns="80010" tIns="40005" rIns="80010" bIns="4000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</p:spPr>
        <p:txBody>
          <a:bodyPr lIns="80010" tIns="40005" rIns="80010" bIns="40005" anchor="b"/>
          <a:lstStyle>
            <a:lvl1pPr marL="0" indent="0">
              <a:buNone/>
              <a:defRPr sz="1800"/>
            </a:lvl1pPr>
            <a:lvl2pPr marL="400050" indent="0">
              <a:buNone/>
              <a:defRPr sz="1600"/>
            </a:lvl2pPr>
            <a:lvl3pPr marL="800100" indent="0">
              <a:buNone/>
              <a:defRPr sz="1400"/>
            </a:lvl3pPr>
            <a:lvl4pPr marL="1200150" indent="0">
              <a:buNone/>
              <a:defRPr sz="1200"/>
            </a:lvl4pPr>
            <a:lvl5pPr marL="1600200" indent="0">
              <a:buNone/>
              <a:defRPr sz="1200"/>
            </a:lvl5pPr>
            <a:lvl6pPr marL="2000250" indent="0">
              <a:buNone/>
              <a:defRPr sz="1200"/>
            </a:lvl6pPr>
            <a:lvl7pPr marL="2400300" indent="0">
              <a:buNone/>
              <a:defRPr sz="1200"/>
            </a:lvl7pPr>
            <a:lvl8pPr marL="2800350" indent="0">
              <a:buNone/>
              <a:defRPr sz="1200"/>
            </a:lvl8pPr>
            <a:lvl9pPr marL="3200400" indent="0">
              <a:buNone/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28950" cy="6034617"/>
          </a:xfrm>
          <a:prstGeom prst="rect">
            <a:avLst/>
          </a:prstGeom>
        </p:spPr>
        <p:txBody>
          <a:bodyPr lIns="80010" tIns="40005" rIns="80010" bIns="40005"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  <a:prstGeom prst="rect">
            <a:avLst/>
          </a:prstGeom>
        </p:spPr>
        <p:txBody>
          <a:bodyPr lIns="80010" tIns="40005" rIns="80010" bIns="40005"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  <a:prstGeom prst="rect">
            <a:avLst/>
          </a:prstGeom>
        </p:spPr>
        <p:txBody>
          <a:bodyPr lIns="80010" tIns="40005" rIns="80010" bIns="40005" anchor="b"/>
          <a:lstStyle>
            <a:lvl1pPr marL="0" indent="0">
              <a:buNone/>
              <a:defRPr sz="2100" b="1"/>
            </a:lvl1pPr>
            <a:lvl2pPr marL="400050" indent="0">
              <a:buNone/>
              <a:defRPr sz="1800" b="1"/>
            </a:lvl2pPr>
            <a:lvl3pPr marL="800100" indent="0">
              <a:buNone/>
              <a:defRPr sz="1600" b="1"/>
            </a:lvl3pPr>
            <a:lvl4pPr marL="1200150" indent="0">
              <a:buNone/>
              <a:defRPr sz="1400" b="1"/>
            </a:lvl4pPr>
            <a:lvl5pPr marL="1600200" indent="0">
              <a:buNone/>
              <a:defRPr sz="1400" b="1"/>
            </a:lvl5pPr>
            <a:lvl6pPr marL="2000250" indent="0">
              <a:buNone/>
              <a:defRPr sz="1400" b="1"/>
            </a:lvl6pPr>
            <a:lvl7pPr marL="2400300" indent="0">
              <a:buNone/>
              <a:defRPr sz="1400" b="1"/>
            </a:lvl7pPr>
            <a:lvl8pPr marL="2800350" indent="0">
              <a:buNone/>
              <a:defRPr sz="1400" b="1"/>
            </a:lvl8pPr>
            <a:lvl9pPr marL="3200400" indent="0">
              <a:buNone/>
              <a:defRPr sz="1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  <a:prstGeom prst="rect">
            <a:avLst/>
          </a:prstGeom>
        </p:spPr>
        <p:txBody>
          <a:bodyPr lIns="80010" tIns="40005" rIns="80010" bIns="40005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</p:spPr>
        <p:txBody>
          <a:bodyPr lIns="80010" tIns="40005" rIns="80010" bIns="40005" anchor="b"/>
          <a:lstStyle>
            <a:lvl1pPr marL="0" indent="0">
              <a:buNone/>
              <a:defRPr sz="2100" b="1"/>
            </a:lvl1pPr>
            <a:lvl2pPr marL="400050" indent="0">
              <a:buNone/>
              <a:defRPr sz="1800" b="1"/>
            </a:lvl2pPr>
            <a:lvl3pPr marL="800100" indent="0">
              <a:buNone/>
              <a:defRPr sz="1600" b="1"/>
            </a:lvl3pPr>
            <a:lvl4pPr marL="1200150" indent="0">
              <a:buNone/>
              <a:defRPr sz="1400" b="1"/>
            </a:lvl4pPr>
            <a:lvl5pPr marL="1600200" indent="0">
              <a:buNone/>
              <a:defRPr sz="1400" b="1"/>
            </a:lvl5pPr>
            <a:lvl6pPr marL="2000250" indent="0">
              <a:buNone/>
              <a:defRPr sz="1400" b="1"/>
            </a:lvl6pPr>
            <a:lvl7pPr marL="2400300" indent="0">
              <a:buNone/>
              <a:defRPr sz="1400" b="1"/>
            </a:lvl7pPr>
            <a:lvl8pPr marL="2800350" indent="0">
              <a:buNone/>
              <a:defRPr sz="1400" b="1"/>
            </a:lvl8pPr>
            <a:lvl9pPr marL="3200400" indent="0">
              <a:buNone/>
              <a:defRPr sz="1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</p:spPr>
        <p:txBody>
          <a:bodyPr lIns="80010" tIns="40005" rIns="80010" bIns="40005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4" cy="154940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8"/>
            <a:ext cx="3833813" cy="7804151"/>
          </a:xfrm>
          <a:prstGeom prst="rect">
            <a:avLst/>
          </a:prstGeom>
        </p:spPr>
        <p:txBody>
          <a:bodyPr lIns="80010" tIns="40005" rIns="80010" bIns="40005"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8"/>
            <a:ext cx="2256234" cy="6254750"/>
          </a:xfrm>
          <a:prstGeom prst="rect">
            <a:avLst/>
          </a:prstGeom>
        </p:spPr>
        <p:txBody>
          <a:bodyPr lIns="80010" tIns="40005" rIns="80010" bIns="40005"/>
          <a:lstStyle>
            <a:lvl1pPr marL="0" indent="0">
              <a:buNone/>
              <a:defRPr sz="1200"/>
            </a:lvl1pPr>
            <a:lvl2pPr marL="400050" indent="0">
              <a:buNone/>
              <a:defRPr sz="1100"/>
            </a:lvl2pPr>
            <a:lvl3pPr marL="800100" indent="0">
              <a:buNone/>
              <a:defRPr sz="900"/>
            </a:lvl3pPr>
            <a:lvl4pPr marL="1200150" indent="0">
              <a:buNone/>
              <a:defRPr sz="800"/>
            </a:lvl4pPr>
            <a:lvl5pPr marL="1600200" indent="0">
              <a:buNone/>
              <a:defRPr sz="800"/>
            </a:lvl5pPr>
            <a:lvl6pPr marL="2000250" indent="0">
              <a:buNone/>
              <a:defRPr sz="800"/>
            </a:lvl6pPr>
            <a:lvl7pPr marL="2400300" indent="0">
              <a:buNone/>
              <a:defRPr sz="800"/>
            </a:lvl7pPr>
            <a:lvl8pPr marL="2800350" indent="0">
              <a:buNone/>
              <a:defRPr sz="800"/>
            </a:lvl8pPr>
            <a:lvl9pPr marL="3200400" indent="0">
              <a:buNone/>
              <a:defRPr sz="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</p:spPr>
        <p:txBody>
          <a:bodyPr lIns="80010" tIns="40005" rIns="80010" bIns="40005"/>
          <a:lstStyle>
            <a:lvl1pPr marL="0" indent="0">
              <a:buNone/>
              <a:defRPr sz="2800"/>
            </a:lvl1pPr>
            <a:lvl2pPr marL="400050" indent="0">
              <a:buNone/>
              <a:defRPr sz="2500"/>
            </a:lvl2pPr>
            <a:lvl3pPr marL="800100" indent="0">
              <a:buNone/>
              <a:defRPr sz="2100"/>
            </a:lvl3pPr>
            <a:lvl4pPr marL="1200150" indent="0">
              <a:buNone/>
              <a:defRPr sz="1800"/>
            </a:lvl4pPr>
            <a:lvl5pPr marL="1600200" indent="0">
              <a:buNone/>
              <a:defRPr sz="1800"/>
            </a:lvl5pPr>
            <a:lvl6pPr marL="2000250" indent="0">
              <a:buNone/>
              <a:defRPr sz="1800"/>
            </a:lvl6pPr>
            <a:lvl7pPr marL="2400300" indent="0">
              <a:buNone/>
              <a:defRPr sz="1800"/>
            </a:lvl7pPr>
            <a:lvl8pPr marL="2800350" indent="0">
              <a:buNone/>
              <a:defRPr sz="1800"/>
            </a:lvl8pPr>
            <a:lvl9pPr marL="3200400" indent="0">
              <a:buNone/>
              <a:defRPr sz="18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</p:spPr>
        <p:txBody>
          <a:bodyPr lIns="80010" tIns="40005" rIns="80010" bIns="40005"/>
          <a:lstStyle>
            <a:lvl1pPr marL="0" indent="0">
              <a:buNone/>
              <a:defRPr sz="1200"/>
            </a:lvl1pPr>
            <a:lvl2pPr marL="400050" indent="0">
              <a:buNone/>
              <a:defRPr sz="1100"/>
            </a:lvl2pPr>
            <a:lvl3pPr marL="800100" indent="0">
              <a:buNone/>
              <a:defRPr sz="900"/>
            </a:lvl3pPr>
            <a:lvl4pPr marL="1200150" indent="0">
              <a:buNone/>
              <a:defRPr sz="800"/>
            </a:lvl4pPr>
            <a:lvl5pPr marL="1600200" indent="0">
              <a:buNone/>
              <a:defRPr sz="800"/>
            </a:lvl5pPr>
            <a:lvl6pPr marL="2000250" indent="0">
              <a:buNone/>
              <a:defRPr sz="800"/>
            </a:lvl6pPr>
            <a:lvl7pPr marL="2400300" indent="0">
              <a:buNone/>
              <a:defRPr sz="800"/>
            </a:lvl7pPr>
            <a:lvl8pPr marL="2800350" indent="0">
              <a:buNone/>
              <a:defRPr sz="800"/>
            </a:lvl8pPr>
            <a:lvl9pPr marL="3200400" indent="0">
              <a:buNone/>
              <a:defRPr sz="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eaVert" lIns="80010" tIns="40005" rIns="80010" bIns="4000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143500" y="80433"/>
            <a:ext cx="1716882" cy="808778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-10716" y="80433"/>
            <a:ext cx="5039916" cy="8087784"/>
          </a:xfrm>
          <a:prstGeom prst="rect">
            <a:avLst/>
          </a:prstGeom>
        </p:spPr>
        <p:txBody>
          <a:bodyPr vert="eaVert" lIns="80010" tIns="40005" rIns="80010" bIns="4000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17C6B0C8-DB60-4266-AFE0-C0E1D335955A}" type="datetimeFigureOut">
              <a:rPr lang="ko-KR" altLang="en-US" smtClean="0"/>
              <a:pPr/>
              <a:t>2010-10-06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0" descr="060622_jyt본문슬라이드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10258" y="80211"/>
            <a:ext cx="6871189" cy="92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vert="horz" wrap="none" lIns="173250" tIns="40950" rIns="80010" bIns="400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66343" y="8800432"/>
            <a:ext cx="304800" cy="366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0010" tIns="40005" rIns="80010" bIns="40005" numCol="1" anchor="t" anchorCtr="0" compatLnSpc="1">
            <a:prstTxWarp prst="textNoShape">
              <a:avLst/>
            </a:prstTxWarp>
          </a:bodyPr>
          <a:lstStyle>
            <a:lvl1pPr algn="ctr">
              <a:defRPr sz="1100" b="1">
                <a:latin typeface="Arial" charset="0"/>
                <a:ea typeface="+mn-ea"/>
              </a:defRPr>
            </a:lvl1pPr>
          </a:lstStyle>
          <a:p>
            <a:fld id="{03928856-95DD-4987-A1A0-2C78C04560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zoom/>
  </p:transition>
  <p:timing>
    <p:tnLst>
      <p:par>
        <p:cTn id="1" dur="indefinite" restart="never" nodeType="tmRoot"/>
      </p:par>
    </p:tnLst>
  </p:timing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00050" algn="l" rtl="0" eaLnBrk="1" fontAlgn="base" latinLnBrk="1" hangingPunct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800100" algn="l" rtl="0" eaLnBrk="1" fontAlgn="base" latinLnBrk="1" hangingPunct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200150" algn="l" rtl="0" eaLnBrk="1" fontAlgn="base" latinLnBrk="1" hangingPunct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600200" algn="l" rtl="0" eaLnBrk="1" fontAlgn="base" latinLnBrk="1" hangingPunct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00038" indent="-300038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650081" indent="-250031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500">
          <a:solidFill>
            <a:schemeClr val="tx1"/>
          </a:solidFill>
          <a:latin typeface="+mn-lt"/>
          <a:ea typeface="+mn-ea"/>
        </a:defRPr>
      </a:lvl2pPr>
      <a:lvl3pPr marL="1000125" indent="-200025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100">
          <a:solidFill>
            <a:schemeClr val="tx1"/>
          </a:solidFill>
          <a:latin typeface="+mn-lt"/>
          <a:ea typeface="+mn-ea"/>
        </a:defRPr>
      </a:lvl3pPr>
      <a:lvl4pPr marL="1400175" indent="-200025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+mn-lt"/>
          <a:ea typeface="+mn-ea"/>
        </a:defRPr>
      </a:lvl4pPr>
      <a:lvl5pPr marL="1800225" indent="-200025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800">
          <a:solidFill>
            <a:schemeClr val="tx1"/>
          </a:solidFill>
          <a:latin typeface="+mn-lt"/>
          <a:ea typeface="+mn-ea"/>
        </a:defRPr>
      </a:lvl5pPr>
      <a:lvl6pPr marL="2200275" indent="-200025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800">
          <a:solidFill>
            <a:schemeClr val="tx1"/>
          </a:solidFill>
          <a:latin typeface="+mn-lt"/>
          <a:ea typeface="+mn-ea"/>
        </a:defRPr>
      </a:lvl6pPr>
      <a:lvl7pPr marL="2600325" indent="-200025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800">
          <a:solidFill>
            <a:schemeClr val="tx1"/>
          </a:solidFill>
          <a:latin typeface="+mn-lt"/>
          <a:ea typeface="+mn-ea"/>
        </a:defRPr>
      </a:lvl7pPr>
      <a:lvl8pPr marL="3000375" indent="-200025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800">
          <a:solidFill>
            <a:schemeClr val="tx1"/>
          </a:solidFill>
          <a:latin typeface="+mn-lt"/>
          <a:ea typeface="+mn-ea"/>
        </a:defRPr>
      </a:lvl8pPr>
      <a:lvl9pPr marL="3400425" indent="-200025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800100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050" algn="l" defTabSz="800100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algn="l" defTabSz="800100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algn="l" defTabSz="800100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algn="l" defTabSz="800100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0250" algn="l" defTabSz="800100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0300" algn="l" defTabSz="800100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0350" algn="l" defTabSz="800100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0400" algn="l" defTabSz="800100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gru@brain.riken.jp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gru@brain.riken.j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3"/>
          <p:cNvSpPr txBox="1">
            <a:spLocks/>
          </p:cNvSpPr>
          <p:nvPr/>
        </p:nvSpPr>
        <p:spPr>
          <a:xfrm>
            <a:off x="285728" y="1691680"/>
            <a:ext cx="635798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800000"/>
                </a:solidFill>
                <a:latin typeface="Albertus Extra Bold" pitchFamily="34" charset="0"/>
              </a:rPr>
              <a:t>4:00 PM, </a:t>
            </a:r>
            <a:r>
              <a:rPr lang="en-US" sz="1400" b="1" dirty="0" smtClean="0">
                <a:solidFill>
                  <a:srgbClr val="800000"/>
                </a:solidFill>
                <a:latin typeface="Albertus Extra Bold" pitchFamily="34" charset="0"/>
              </a:rPr>
              <a:t>Thursday, October 21, 2010</a:t>
            </a:r>
          </a:p>
          <a:p>
            <a:pPr algn="ctr"/>
            <a:r>
              <a:rPr lang="en-US" sz="1400" b="1" dirty="0" err="1" smtClean="0">
                <a:solidFill>
                  <a:srgbClr val="800000"/>
                </a:solidFill>
                <a:latin typeface="Albertus Extra Bold" pitchFamily="34" charset="0"/>
              </a:rPr>
              <a:t>Mok</a:t>
            </a:r>
            <a:r>
              <a:rPr lang="en-US" sz="1400" b="1" dirty="0" smtClean="0">
                <a:solidFill>
                  <a:srgbClr val="800000"/>
                </a:solidFill>
                <a:latin typeface="Albertus Extra Bold" pitchFamily="34" charset="0"/>
              </a:rPr>
              <a:t>-am Hall, Bldg. 501</a:t>
            </a:r>
            <a:endParaRPr kumimoji="0" lang="ko-KR" altLang="en-US" sz="1200" b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lbertus Extra Bold" pitchFamily="34" charset="0"/>
              <a:ea typeface="+mj-ea"/>
              <a:cs typeface="Tahoma" pitchFamily="34" charset="0"/>
            </a:endParaRPr>
          </a:p>
        </p:txBody>
      </p:sp>
      <p:sp>
        <p:nvSpPr>
          <p:cNvPr id="7" name="제목 3"/>
          <p:cNvSpPr txBox="1">
            <a:spLocks/>
          </p:cNvSpPr>
          <p:nvPr/>
        </p:nvSpPr>
        <p:spPr>
          <a:xfrm>
            <a:off x="571480" y="2411760"/>
            <a:ext cx="5715040" cy="5000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Human visual perception and </a:t>
            </a:r>
            <a:r>
              <a:rPr lang="en-US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fMRI</a:t>
            </a:r>
            <a:r>
              <a:rPr lang="en-U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 </a:t>
            </a:r>
            <a:endParaRPr kumimoji="0" lang="ko-KR" altLang="en-US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aiandra GD" pitchFamily="34" charset="0"/>
              <a:ea typeface="+mj-ea"/>
              <a:cs typeface="Tahoma" pitchFamily="34" charset="0"/>
            </a:endParaRPr>
          </a:p>
        </p:txBody>
      </p:sp>
      <p:sp>
        <p:nvSpPr>
          <p:cNvPr id="8" name="제목 3"/>
          <p:cNvSpPr txBox="1">
            <a:spLocks/>
          </p:cNvSpPr>
          <p:nvPr/>
        </p:nvSpPr>
        <p:spPr>
          <a:xfrm>
            <a:off x="1857934" y="5292080"/>
            <a:ext cx="4739418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r>
              <a:rPr lang="en-US" altLang="ko-KR" b="1" dirty="0" smtClean="0">
                <a:latin typeface="Maiandra GD" pitchFamily="34" charset="0"/>
              </a:rPr>
              <a:t>Justin L. Gardner, PhD</a:t>
            </a:r>
          </a:p>
          <a:p>
            <a:r>
              <a:rPr lang="en-US" altLang="ko-KR" sz="1200" b="1" dirty="0" smtClean="0">
                <a:latin typeface="Maiandra GD" pitchFamily="34" charset="0"/>
              </a:rPr>
              <a:t>Gardner Research Unit Leader, RIKEN Brain Science Institute</a:t>
            </a:r>
          </a:p>
          <a:p>
            <a:r>
              <a:rPr lang="en-US" altLang="ko-KR" sz="1200" b="1" dirty="0" smtClean="0">
                <a:latin typeface="Maiandra GD" pitchFamily="34" charset="0"/>
                <a:ea typeface="+mj-ea"/>
                <a:cs typeface="Tahoma" pitchFamily="34" charset="0"/>
              </a:rPr>
              <a:t>Academic Background </a:t>
            </a:r>
            <a:r>
              <a:rPr lang="en-US" altLang="ko-KR" sz="1200" dirty="0" smtClean="0">
                <a:latin typeface="Maiandra GD" pitchFamily="34" charset="0"/>
                <a:ea typeface="+mj-ea"/>
                <a:cs typeface="Tahoma" pitchFamily="34" charset="0"/>
              </a:rPr>
              <a:t>: Yale University New Haven, CT, University of California, Berkeley UCSF Berkeley and San Francisco, CA</a:t>
            </a:r>
          </a:p>
          <a:p>
            <a:r>
              <a:rPr lang="en-US" altLang="ko-KR" sz="1200" b="1" dirty="0" smtClean="0">
                <a:latin typeface="Maiandra GD" pitchFamily="34" charset="0"/>
                <a:ea typeface="+mj-ea"/>
                <a:cs typeface="Tahoma" pitchFamily="34" charset="0"/>
              </a:rPr>
              <a:t>Fellowships and Awards</a:t>
            </a:r>
            <a:r>
              <a:rPr lang="en-US" altLang="ko-KR" sz="1200" dirty="0" smtClean="0">
                <a:latin typeface="Maiandra GD" pitchFamily="34" charset="0"/>
                <a:ea typeface="+mj-ea"/>
                <a:cs typeface="Tahoma" pitchFamily="34" charset="0"/>
              </a:rPr>
              <a:t>: Tau Beta Pi national engineering honor society 1993</a:t>
            </a:r>
          </a:p>
          <a:p>
            <a:r>
              <a:rPr lang="en-US" altLang="ko-KR" sz="1200" dirty="0" smtClean="0">
                <a:latin typeface="Maiandra GD" pitchFamily="34" charset="0"/>
                <a:ea typeface="+mj-ea"/>
                <a:cs typeface="Tahoma" pitchFamily="34" charset="0"/>
              </a:rPr>
              <a:t>B.S. in Computer Science awarded Cum Laude with Distinction in the major 1993</a:t>
            </a:r>
          </a:p>
          <a:p>
            <a:r>
              <a:rPr lang="en-US" altLang="ko-KR" sz="1200" dirty="0" smtClean="0">
                <a:latin typeface="Maiandra GD" pitchFamily="34" charset="0"/>
                <a:ea typeface="+mj-ea"/>
                <a:cs typeface="Tahoma" pitchFamily="34" charset="0"/>
              </a:rPr>
              <a:t>National Science Foundation Graduate Research Fellowship 1996-1999</a:t>
            </a:r>
          </a:p>
          <a:p>
            <a:r>
              <a:rPr lang="en-US" altLang="ko-KR" sz="1200" dirty="0" smtClean="0">
                <a:latin typeface="Maiandra GD" pitchFamily="34" charset="0"/>
                <a:ea typeface="+mj-ea"/>
                <a:cs typeface="Tahoma" pitchFamily="34" charset="0"/>
              </a:rPr>
              <a:t>Burroughs </a:t>
            </a:r>
            <a:r>
              <a:rPr lang="en-US" altLang="ko-KR" sz="1200" dirty="0" err="1" smtClean="0">
                <a:latin typeface="Maiandra GD" pitchFamily="34" charset="0"/>
                <a:ea typeface="+mj-ea"/>
                <a:cs typeface="Tahoma" pitchFamily="34" charset="0"/>
              </a:rPr>
              <a:t>Wellcome</a:t>
            </a:r>
            <a:r>
              <a:rPr lang="en-US" altLang="ko-KR" sz="1200" dirty="0" smtClean="0">
                <a:latin typeface="Maiandra GD" pitchFamily="34" charset="0"/>
                <a:ea typeface="+mj-ea"/>
                <a:cs typeface="Tahoma" pitchFamily="34" charset="0"/>
              </a:rPr>
              <a:t> Fund Fellowship in Quantitative Biology 2001-2002</a:t>
            </a:r>
          </a:p>
          <a:p>
            <a:r>
              <a:rPr lang="en-US" altLang="ko-KR" sz="1200" dirty="0" smtClean="0">
                <a:latin typeface="Maiandra GD" pitchFamily="34" charset="0"/>
                <a:ea typeface="+mj-ea"/>
                <a:cs typeface="Tahoma" pitchFamily="34" charset="0"/>
              </a:rPr>
              <a:t>Japan Society for the Promotion of Science (JSPS) Fellow 2002-2004</a:t>
            </a:r>
          </a:p>
          <a:p>
            <a:r>
              <a:rPr lang="en-US" altLang="ko-KR" sz="1200" dirty="0" smtClean="0">
                <a:latin typeface="Maiandra GD" pitchFamily="34" charset="0"/>
                <a:ea typeface="+mj-ea"/>
                <a:cs typeface="Tahoma" pitchFamily="34" charset="0"/>
              </a:rPr>
              <a:t>NRSA from the National Eye Institute 2004-2007</a:t>
            </a:r>
          </a:p>
          <a:p>
            <a:r>
              <a:rPr lang="en-US" altLang="ko-KR" sz="1200" dirty="0" smtClean="0">
                <a:latin typeface="Maiandra GD" pitchFamily="34" charset="0"/>
                <a:ea typeface="+mj-ea"/>
                <a:cs typeface="Tahoma" pitchFamily="34" charset="0"/>
              </a:rPr>
              <a:t>Burroughs </a:t>
            </a:r>
            <a:r>
              <a:rPr lang="en-US" altLang="ko-KR" sz="1200" dirty="0" err="1" smtClean="0">
                <a:latin typeface="Maiandra GD" pitchFamily="34" charset="0"/>
                <a:ea typeface="+mj-ea"/>
                <a:cs typeface="Tahoma" pitchFamily="34" charset="0"/>
              </a:rPr>
              <a:t>Wellcome</a:t>
            </a:r>
            <a:r>
              <a:rPr lang="en-US" altLang="ko-KR" sz="1200" dirty="0" smtClean="0">
                <a:latin typeface="Maiandra GD" pitchFamily="34" charset="0"/>
                <a:ea typeface="+mj-ea"/>
                <a:cs typeface="Tahoma" pitchFamily="34" charset="0"/>
              </a:rPr>
              <a:t> Fund Career Award in the Biomedical Sciences 2006-2011</a:t>
            </a:r>
          </a:p>
          <a:p>
            <a:endParaRPr kumimoji="0" lang="ko-KR" altLang="en-US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aiandra GD" pitchFamily="34" charset="0"/>
              <a:ea typeface="+mj-ea"/>
              <a:cs typeface="Tahoma" pitchFamily="34" charset="0"/>
            </a:endParaRPr>
          </a:p>
        </p:txBody>
      </p:sp>
      <p:sp>
        <p:nvSpPr>
          <p:cNvPr id="10" name="제목 3"/>
          <p:cNvSpPr txBox="1">
            <a:spLocks/>
          </p:cNvSpPr>
          <p:nvPr/>
        </p:nvSpPr>
        <p:spPr>
          <a:xfrm>
            <a:off x="216024" y="2771800"/>
            <a:ext cx="6525344" cy="2583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sz="1050" dirty="0" smtClean="0">
                <a:latin typeface="Maiandra GD" pitchFamily="34" charset="0"/>
              </a:rPr>
              <a:t>We are currently hiring a post-doctoral position (short term 6-12 month internships are also possible) in the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Gardner Research Unit at the RIKEN Brain Science Institute.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We are looking for highly motivated scientists who are interested in studying visual perception with a 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Combination of functional MRI techniques and psychophysics. Candidates should have, or be expecting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to receive, a PhD in neuroscience, bioengineering, or related fields. A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strong training in experimental methodology (not necessarily </a:t>
            </a:r>
            <a:r>
              <a:rPr lang="en-US" altLang="ko-KR" sz="1050" dirty="0" err="1" smtClean="0">
                <a:latin typeface="Maiandra GD" pitchFamily="34" charset="0"/>
              </a:rPr>
              <a:t>fMRI</a:t>
            </a:r>
            <a:r>
              <a:rPr lang="en-US" altLang="ko-KR" sz="1050" dirty="0" smtClean="0">
                <a:latin typeface="Maiandra GD" pitchFamily="34" charset="0"/>
              </a:rPr>
              <a:t> and psychophysics – for example, 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single-unit neurophysiology is appropriate) with solid quantitative skills is required. Seminars and 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daily scientific activities at the RIKEN Brain Science Institute are all conducted in English. Non-Japanese 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applicants may apply for on-campus housing for their first year. RIKEN is located in Wako, Japan 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which is a 12 minute train ride from central Tokyo. 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For inquiries, send a brief cover letter stating your research interests, your CV and contact information</a:t>
            </a:r>
          </a:p>
          <a:p>
            <a:r>
              <a:rPr lang="en-US" altLang="ko-KR" sz="1050" dirty="0" smtClean="0">
                <a:latin typeface="Maiandra GD" pitchFamily="34" charset="0"/>
              </a:rPr>
              <a:t>for two scientist who can act as references to Justin L. Gardner at </a:t>
            </a:r>
            <a:r>
              <a:rPr lang="en-US" altLang="ko-KR" sz="1050" dirty="0" smtClean="0">
                <a:latin typeface="Maiandra GD" pitchFamily="34" charset="0"/>
                <a:hlinkClick r:id="rId2"/>
              </a:rPr>
              <a:t>gru@brain.riken.jp</a:t>
            </a:r>
            <a:endParaRPr lang="en-US" altLang="ko-KR" sz="1050" dirty="0" smtClean="0">
              <a:latin typeface="Maiandra GD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0" y="7308304"/>
            <a:ext cx="6858000" cy="1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그림 12" descr="mok-am h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910" y="7452320"/>
            <a:ext cx="6400800" cy="1656184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 cstate="print"/>
          <a:srcRect l="62606" t="33222" r="4911" b="49059"/>
          <a:stretch>
            <a:fillRect/>
          </a:stretch>
        </p:blipFill>
        <p:spPr bwMode="auto">
          <a:xfrm>
            <a:off x="44623" y="0"/>
            <a:ext cx="7776865" cy="14314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" name="Picture 2" descr="http://www.brain.riken.jp/files/portrait/j_gardne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6672" y="5436096"/>
            <a:ext cx="1202860" cy="15121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/>
        </p:nvSpPr>
        <p:spPr>
          <a:xfrm>
            <a:off x="240301" y="4427984"/>
            <a:ext cx="6429059" cy="298264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010" tIns="40005" rIns="80010" bIns="40005" anchor="ctr"/>
          <a:lstStyle/>
          <a:p>
            <a:pPr algn="ctr">
              <a:defRPr/>
            </a:pPr>
            <a:endParaRPr lang="ko-KR" altLang="en-US" dirty="0">
              <a:solidFill>
                <a:srgbClr val="3333CC"/>
              </a:solidFill>
            </a:endParaRPr>
          </a:p>
        </p:txBody>
      </p:sp>
      <p:sp>
        <p:nvSpPr>
          <p:cNvPr id="2050" name="Text Box 1088"/>
          <p:cNvSpPr txBox="1">
            <a:spLocks noChangeArrowheads="1"/>
          </p:cNvSpPr>
          <p:nvPr/>
        </p:nvSpPr>
        <p:spPr bwMode="auto">
          <a:xfrm>
            <a:off x="858716" y="331537"/>
            <a:ext cx="2835520" cy="54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83" tIns="43642" rIns="87283" bIns="43642"/>
          <a:lstStyle/>
          <a:p>
            <a:pPr algn="ctr" defTabSz="872331">
              <a:lnSpc>
                <a:spcPct val="80000"/>
              </a:lnSpc>
              <a:defRPr/>
            </a:pPr>
            <a:r>
              <a:rPr kumimoji="1" lang="en-US" altLang="ko-KR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  <a:ea typeface="HY그래픽" pitchFamily="18" charset="-127"/>
              </a:rPr>
              <a:t>Seoul National University</a:t>
            </a:r>
          </a:p>
          <a:p>
            <a:pPr algn="ctr" defTabSz="872331">
              <a:lnSpc>
                <a:spcPct val="80000"/>
              </a:lnSpc>
              <a:defRPr/>
            </a:pPr>
            <a:r>
              <a:rPr kumimoji="1" lang="en-US" altLang="ko-KR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  <a:ea typeface="HY그래픽" pitchFamily="18" charset="-127"/>
              </a:rPr>
              <a:t>presents</a:t>
            </a:r>
            <a:endParaRPr kumimoji="1" lang="ko-KR" altLang="en-US" dirty="0">
              <a:solidFill>
                <a:schemeClr val="bg1">
                  <a:lumMod val="65000"/>
                </a:schemeClr>
              </a:solidFill>
              <a:latin typeface="Candara" pitchFamily="34" charset="0"/>
              <a:ea typeface="HY그래픽" pitchFamily="18" charset="-127"/>
            </a:endParaRPr>
          </a:p>
        </p:txBody>
      </p:sp>
      <p:sp>
        <p:nvSpPr>
          <p:cNvPr id="3079" name="Rectangle 1091"/>
          <p:cNvSpPr>
            <a:spLocks noChangeArrowheads="1"/>
          </p:cNvSpPr>
          <p:nvPr/>
        </p:nvSpPr>
        <p:spPr bwMode="auto">
          <a:xfrm>
            <a:off x="836712" y="8172400"/>
            <a:ext cx="4844117" cy="819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010" tIns="40005" rIns="80010" bIns="40005" anchor="b">
            <a:spAutoFit/>
          </a:bodyPr>
          <a:lstStyle/>
          <a:p>
            <a:pPr marL="300038" indent="-300038" eaLnBrk="0" hangingPunct="0">
              <a:defRPr/>
            </a:pPr>
            <a:r>
              <a:rPr lang="en-US" altLang="ko-KR" sz="1200" b="1" u="sng" dirty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굴림" pitchFamily="50" charset="-127"/>
              </a:rPr>
              <a:t>For further information, please contact:</a:t>
            </a:r>
          </a:p>
          <a:p>
            <a:pPr marL="300038" indent="-300038" eaLnBrk="0" hangingPunct="0">
              <a:defRPr/>
            </a:pPr>
            <a:endParaRPr lang="en-US" altLang="ko-KR" sz="1200" b="1" dirty="0">
              <a:solidFill>
                <a:schemeClr val="bg1">
                  <a:lumMod val="65000"/>
                </a:schemeClr>
              </a:solidFill>
              <a:latin typeface="Trebuchet MS" pitchFamily="34" charset="0"/>
              <a:ea typeface="굴림" pitchFamily="50" charset="-127"/>
            </a:endParaRPr>
          </a:p>
          <a:p>
            <a:pPr marL="300038" indent="-300038" eaLnBrk="0" latinLnBrk="0" hangingPunct="0">
              <a:defRPr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굴림" pitchFamily="50" charset="-127"/>
              </a:rPr>
              <a:t>BCS Supporting </a:t>
            </a:r>
            <a:r>
              <a:rPr lang="en-US" altLang="ko-KR" sz="1200" b="1" dirty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굴림" pitchFamily="50" charset="-127"/>
              </a:rPr>
              <a:t>Team</a:t>
            </a:r>
            <a:r>
              <a:rPr lang="ko-KR" altLang="en-US" sz="1200" b="1" dirty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굴림" pitchFamily="50" charset="-127"/>
              </a:rPr>
              <a:t> </a:t>
            </a:r>
            <a:r>
              <a:rPr lang="en-US" altLang="ko-KR" sz="1200" b="1" dirty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굴림" pitchFamily="50" charset="-127"/>
              </a:rPr>
              <a:t>(☏ 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굴림" pitchFamily="50" charset="-127"/>
              </a:rPr>
              <a:t>02-880-9108), esther0319@snu.ac.kr</a:t>
            </a:r>
          </a:p>
          <a:p>
            <a:pPr marL="300038" indent="-300038" eaLnBrk="0" latinLnBrk="0" hangingPunct="0">
              <a:defRPr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굴림" pitchFamily="50" charset="-127"/>
              </a:rPr>
              <a:t>                                   (☏ 02-880-8011), </a:t>
            </a:r>
            <a:r>
              <a:rPr lang="en-US" altLang="ko-KR" sz="1200" b="1" dirty="0" err="1" smtClean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굴림" pitchFamily="50" charset="-127"/>
              </a:rPr>
              <a:t>shinheasoo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굴림" pitchFamily="50" charset="-127"/>
              </a:rPr>
              <a:t> @snu.ac.kr</a:t>
            </a:r>
          </a:p>
        </p:txBody>
      </p:sp>
      <p:sp>
        <p:nvSpPr>
          <p:cNvPr id="3080" name="Text Box 1043"/>
          <p:cNvSpPr txBox="1">
            <a:spLocks noChangeArrowheads="1"/>
          </p:cNvSpPr>
          <p:nvPr/>
        </p:nvSpPr>
        <p:spPr bwMode="auto">
          <a:xfrm>
            <a:off x="620688" y="7668344"/>
            <a:ext cx="5904656" cy="6617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87283" tIns="43642" rIns="87283" bIns="43642"/>
          <a:lstStyle/>
          <a:p>
            <a:pPr defTabSz="872331">
              <a:lnSpc>
                <a:spcPct val="85000"/>
              </a:lnSpc>
              <a:defRPr/>
            </a:pPr>
            <a:r>
              <a:rPr kumimoji="1" lang="ko-KR" altLang="en-US" sz="1400" b="1" dirty="0">
                <a:solidFill>
                  <a:srgbClr val="800000"/>
                </a:solidFill>
                <a:latin typeface="Trebuchet MS" pitchFamily="34" charset="0"/>
                <a:ea typeface="휴먼옛체" pitchFamily="18" charset="-127"/>
              </a:rPr>
              <a:t>◈ </a:t>
            </a:r>
            <a:r>
              <a:rPr kumimoji="1" lang="en-US" altLang="ko-KR" sz="1400" b="1" dirty="0" smtClean="0">
                <a:solidFill>
                  <a:srgbClr val="800000"/>
                </a:solidFill>
                <a:latin typeface="Trebuchet MS" pitchFamily="34" charset="0"/>
                <a:ea typeface="휴먼옛체" pitchFamily="18" charset="-127"/>
              </a:rPr>
              <a:t>Date &amp; Time :  </a:t>
            </a:r>
            <a:r>
              <a:rPr kumimoji="1" lang="en-US" altLang="ko-KR" sz="1400" b="1" dirty="0" smtClean="0">
                <a:solidFill>
                  <a:schemeClr val="bg1">
                    <a:lumMod val="95000"/>
                  </a:schemeClr>
                </a:solidFill>
                <a:latin typeface="Trebuchet MS" pitchFamily="34" charset="0"/>
                <a:ea typeface="휴먼옛체" pitchFamily="18" charset="-127"/>
              </a:rPr>
              <a:t>October 21</a:t>
            </a:r>
            <a:r>
              <a:rPr kumimoji="1" lang="en-US" altLang="ko-KR" sz="1400" b="1" baseline="30000" dirty="0" smtClean="0">
                <a:solidFill>
                  <a:schemeClr val="bg1">
                    <a:lumMod val="95000"/>
                  </a:schemeClr>
                </a:solidFill>
                <a:latin typeface="Trebuchet MS" pitchFamily="34" charset="0"/>
                <a:ea typeface="휴먼옛체" pitchFamily="18" charset="-127"/>
              </a:rPr>
              <a:t>th</a:t>
            </a:r>
            <a:r>
              <a:rPr kumimoji="1" lang="en-US" altLang="ko-KR" sz="1400" b="1" dirty="0" smtClean="0">
                <a:solidFill>
                  <a:schemeClr val="bg1">
                    <a:lumMod val="95000"/>
                  </a:schemeClr>
                </a:solidFill>
                <a:latin typeface="Trebuchet MS" pitchFamily="34" charset="0"/>
                <a:ea typeface="휴먼옛체" pitchFamily="18" charset="-127"/>
              </a:rPr>
              <a:t> (Thur.) 16:00~17:30</a:t>
            </a:r>
            <a:endParaRPr kumimoji="1" lang="en-US" altLang="ko-KR" sz="1400" b="1" dirty="0">
              <a:solidFill>
                <a:schemeClr val="bg1">
                  <a:lumMod val="95000"/>
                </a:schemeClr>
              </a:solidFill>
              <a:latin typeface="Trebuchet MS" pitchFamily="34" charset="0"/>
              <a:ea typeface="휴먼옛체" pitchFamily="18" charset="-127"/>
            </a:endParaRPr>
          </a:p>
          <a:p>
            <a:pPr defTabSz="872331">
              <a:lnSpc>
                <a:spcPct val="85000"/>
              </a:lnSpc>
              <a:defRPr/>
            </a:pPr>
            <a:r>
              <a:rPr kumimoji="1" lang="ko-KR" altLang="en-US" sz="1400" b="1" dirty="0" smtClean="0">
                <a:solidFill>
                  <a:srgbClr val="800000"/>
                </a:solidFill>
                <a:latin typeface="Trebuchet MS" pitchFamily="34" charset="0"/>
                <a:ea typeface="휴먼옛체" pitchFamily="18" charset="-127"/>
              </a:rPr>
              <a:t>◈ </a:t>
            </a:r>
            <a:r>
              <a:rPr kumimoji="1" lang="en-US" altLang="ko-KR" sz="1400" b="1" dirty="0" smtClean="0">
                <a:solidFill>
                  <a:srgbClr val="800000"/>
                </a:solidFill>
                <a:latin typeface="Trebuchet MS" pitchFamily="34" charset="0"/>
                <a:ea typeface="휴먼옛체" pitchFamily="18" charset="-127"/>
              </a:rPr>
              <a:t>Place &amp; Map :  </a:t>
            </a:r>
            <a:r>
              <a:rPr kumimoji="1" lang="en-US" altLang="ko-KR" sz="1400" b="1" dirty="0" err="1" smtClean="0">
                <a:solidFill>
                  <a:schemeClr val="bg1">
                    <a:lumMod val="95000"/>
                  </a:schemeClr>
                </a:solidFill>
                <a:latin typeface="Trebuchet MS" pitchFamily="34" charset="0"/>
                <a:ea typeface="휴먼옛체" pitchFamily="18" charset="-127"/>
              </a:rPr>
              <a:t>Mok</a:t>
            </a:r>
            <a:r>
              <a:rPr kumimoji="1" lang="en-US" altLang="ko-KR" sz="1400" b="1" dirty="0" smtClean="0">
                <a:solidFill>
                  <a:schemeClr val="bg1">
                    <a:lumMod val="95000"/>
                  </a:schemeClr>
                </a:solidFill>
                <a:latin typeface="Trebuchet MS" pitchFamily="34" charset="0"/>
                <a:ea typeface="휴먼옛체" pitchFamily="18" charset="-127"/>
              </a:rPr>
              <a:t>-am Hall, Bldg. 501</a:t>
            </a:r>
            <a:endParaRPr kumimoji="1" lang="en-US" altLang="ko-KR" sz="1400" b="1" dirty="0">
              <a:solidFill>
                <a:schemeClr val="bg1">
                  <a:lumMod val="95000"/>
                </a:schemeClr>
              </a:solidFill>
              <a:latin typeface="Trebuchet MS" pitchFamily="34" charset="0"/>
              <a:ea typeface="휴먼옛체" pitchFamily="18" charset="-127"/>
            </a:endParaRPr>
          </a:p>
          <a:p>
            <a:pPr defTabSz="872331">
              <a:lnSpc>
                <a:spcPct val="85000"/>
              </a:lnSpc>
              <a:defRPr/>
            </a:pPr>
            <a:r>
              <a:rPr kumimoji="1" lang="en-US" altLang="ko-KR" sz="1400" b="1" dirty="0">
                <a:solidFill>
                  <a:srgbClr val="800000"/>
                </a:solidFill>
                <a:latin typeface="Trebuchet MS" pitchFamily="34" charset="0"/>
                <a:ea typeface="휴먼옛체" pitchFamily="18" charset="-127"/>
              </a:rPr>
              <a:t>              </a:t>
            </a:r>
          </a:p>
        </p:txBody>
      </p:sp>
      <p:sp>
        <p:nvSpPr>
          <p:cNvPr id="3081" name="Rectangle 1091"/>
          <p:cNvSpPr>
            <a:spLocks noChangeArrowheads="1"/>
          </p:cNvSpPr>
          <p:nvPr/>
        </p:nvSpPr>
        <p:spPr bwMode="auto">
          <a:xfrm>
            <a:off x="2457451" y="2924403"/>
            <a:ext cx="4229100" cy="1465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010" tIns="40005" rIns="80010" bIns="40005" anchor="b">
            <a:spAutoFit/>
          </a:bodyPr>
          <a:lstStyle/>
          <a:p>
            <a:r>
              <a:rPr lang="en-US" altLang="ko-KR" sz="1400" b="1" dirty="0" smtClean="0">
                <a:latin typeface="Maiandra GD" pitchFamily="34" charset="0"/>
              </a:rPr>
              <a:t>Justin L. Gardner, PhD</a:t>
            </a:r>
          </a:p>
          <a:p>
            <a:r>
              <a:rPr lang="en-US" altLang="ko-KR" sz="1400" b="1" dirty="0" smtClean="0">
                <a:latin typeface="Maiandra GD" pitchFamily="34" charset="0"/>
              </a:rPr>
              <a:t>Gardner Research Unit Leader, RIKEN Brain Science Institute</a:t>
            </a:r>
          </a:p>
          <a:p>
            <a:r>
              <a:rPr lang="en-US" altLang="ko-KR" sz="1400" b="1" dirty="0" smtClean="0">
                <a:latin typeface="Maiandra GD" pitchFamily="34" charset="0"/>
                <a:cs typeface="Tahoma" pitchFamily="34" charset="0"/>
              </a:rPr>
              <a:t>Academic Background </a:t>
            </a:r>
            <a:r>
              <a:rPr lang="en-US" altLang="ko-KR" sz="1400" dirty="0" smtClean="0">
                <a:latin typeface="Maiandra GD" pitchFamily="34" charset="0"/>
                <a:cs typeface="Tahoma" pitchFamily="34" charset="0"/>
              </a:rPr>
              <a:t>: Yale University New Haven, CT, University of California, Berkeley UCSF Berkeley and San Francisco, CA</a:t>
            </a:r>
          </a:p>
          <a:p>
            <a:endParaRPr lang="ko-KR" altLang="en-US" sz="600" dirty="0" smtClean="0">
              <a:latin typeface="Maiandra GD" pitchFamily="34" charset="0"/>
              <a:cs typeface="Tahoma" pitchFamily="34" charset="0"/>
            </a:endParaRPr>
          </a:p>
        </p:txBody>
      </p:sp>
      <p:sp>
        <p:nvSpPr>
          <p:cNvPr id="3082" name="Text Box 1043"/>
          <p:cNvSpPr txBox="1">
            <a:spLocks noChangeArrowheads="1"/>
          </p:cNvSpPr>
          <p:nvPr/>
        </p:nvSpPr>
        <p:spPr bwMode="auto">
          <a:xfrm>
            <a:off x="370743" y="4696327"/>
            <a:ext cx="1121019" cy="300789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87283" tIns="43642" rIns="87283" bIns="43642"/>
          <a:lstStyle/>
          <a:p>
            <a:pPr defTabSz="872331">
              <a:lnSpc>
                <a:spcPct val="85000"/>
              </a:lnSpc>
            </a:pPr>
            <a:r>
              <a:rPr lang="en-US" altLang="ko-KR" sz="1400" dirty="0">
                <a:solidFill>
                  <a:srgbClr val="FF7C80"/>
                </a:solidFill>
                <a:latin typeface="Trebuchet MS" pitchFamily="34" charset="0"/>
                <a:ea typeface="맑은 고딕" pitchFamily="50" charset="-127"/>
              </a:rPr>
              <a:t>Abstract:</a:t>
            </a:r>
          </a:p>
          <a:p>
            <a:pPr defTabSz="872331">
              <a:lnSpc>
                <a:spcPct val="85000"/>
              </a:lnSpc>
            </a:pPr>
            <a:endParaRPr kumimoji="1" lang="en-US" altLang="ko-KR" sz="1400" dirty="0">
              <a:solidFill>
                <a:srgbClr val="FF7C80"/>
              </a:solidFill>
              <a:latin typeface="Bookman Old Style" pitchFamily="18" charset="0"/>
              <a:ea typeface="휴먼옛체" pitchFamily="18" charset="-127"/>
            </a:endParaRPr>
          </a:p>
        </p:txBody>
      </p:sp>
      <p:sp>
        <p:nvSpPr>
          <p:cNvPr id="2058" name="TextBox 14"/>
          <p:cNvSpPr txBox="1">
            <a:spLocks noChangeArrowheads="1"/>
          </p:cNvSpPr>
          <p:nvPr/>
        </p:nvSpPr>
        <p:spPr bwMode="auto">
          <a:xfrm>
            <a:off x="231925" y="5004048"/>
            <a:ext cx="6437435" cy="245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010" tIns="40005" rIns="80010" bIns="40005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We are currently hiring a post-doctoral position (short term 6-12 month internships are also possible) in the Gardner Research Unit at the RIKEN Brain Science Institute.</a:t>
            </a:r>
          </a:p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We are looking for highly motivated scientists who are interested in studying visual perception with a </a:t>
            </a:r>
          </a:p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Combination of functional MRI techniques and psychophysics. Candidates should have, or be expecting</a:t>
            </a:r>
          </a:p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to receive, a PhD in neuroscience, bioengineering, or related fields. A</a:t>
            </a:r>
          </a:p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strong training in experimental methodology (not necessarily </a:t>
            </a:r>
            <a:r>
              <a:rPr lang="en-US" altLang="ko-KR" sz="1100" dirty="0" err="1" smtClean="0">
                <a:solidFill>
                  <a:schemeClr val="bg1"/>
                </a:solidFill>
                <a:latin typeface="Maiandra GD" pitchFamily="34" charset="0"/>
              </a:rPr>
              <a:t>fMRI</a:t>
            </a:r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 and psychophysics – for example, </a:t>
            </a:r>
          </a:p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single-unit neurophysiology is appropriate) with solid quantitative skills is required. Seminars and </a:t>
            </a:r>
          </a:p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daily scientific activities at the RIKEN Brain Science Institute are all conducted in English. Non-Japanese </a:t>
            </a:r>
          </a:p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applicants may apply for on-campus housing for their first year. RIKEN is located in Wako, Japan </a:t>
            </a:r>
          </a:p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which is a 12 minute train ride from central Tokyo. </a:t>
            </a:r>
          </a:p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For inquiries, send a brief cover letter stating your research interests, your CV and contact information</a:t>
            </a:r>
          </a:p>
          <a:p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</a:rPr>
              <a:t>for two scientist who can act as references to Justin L. Gardner at </a:t>
            </a:r>
            <a:r>
              <a:rPr lang="en-US" altLang="ko-KR" sz="1100" dirty="0" smtClean="0">
                <a:solidFill>
                  <a:schemeClr val="bg1"/>
                </a:solidFill>
                <a:latin typeface="Maiandra GD" pitchFamily="34" charset="0"/>
                <a:hlinkClick r:id="rId2"/>
              </a:rPr>
              <a:t>gru@brain.riken.jp</a:t>
            </a:r>
            <a:endParaRPr lang="en-US" altLang="ko-KR" sz="1100" dirty="0" smtClean="0">
              <a:solidFill>
                <a:schemeClr val="bg1"/>
              </a:solidFill>
              <a:latin typeface="Maiandra GD" pitchFamily="34" charset="0"/>
            </a:endParaRPr>
          </a:p>
          <a:p>
            <a:endParaRPr lang="en-US" altLang="ko-KR" sz="1100" dirty="0" smtClean="0">
              <a:solidFill>
                <a:schemeClr val="bg1"/>
              </a:solidFill>
              <a:latin typeface="Maiandra GD" pitchFamily="34" charset="0"/>
            </a:endParaRPr>
          </a:p>
        </p:txBody>
      </p:sp>
      <p:sp>
        <p:nvSpPr>
          <p:cNvPr id="2059" name="Rectangle 1091"/>
          <p:cNvSpPr>
            <a:spLocks noChangeArrowheads="1"/>
          </p:cNvSpPr>
          <p:nvPr/>
        </p:nvSpPr>
        <p:spPr bwMode="auto">
          <a:xfrm>
            <a:off x="1700808" y="2267744"/>
            <a:ext cx="3816424" cy="37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010" tIns="40005" rIns="80010" bIns="40005" anchor="b">
            <a:spAutoFit/>
          </a:bodyPr>
          <a:lstStyle/>
          <a:p>
            <a:pPr marL="300038" indent="-300038" eaLnBrk="0" hangingPunct="0">
              <a:defRPr/>
            </a:pPr>
            <a:r>
              <a:rPr lang="en-US" altLang="ko-KR" sz="1900" dirty="0" smtClean="0">
                <a:ln w="57150"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“Human visual perception and </a:t>
            </a:r>
            <a:r>
              <a:rPr lang="en-US" altLang="ko-KR" sz="1900" dirty="0" err="1" smtClean="0">
                <a:ln w="57150"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fMRI</a:t>
            </a:r>
            <a:r>
              <a:rPr lang="en-US" altLang="ko-KR" sz="1900" dirty="0" smtClean="0">
                <a:ln w="57150"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 ”</a:t>
            </a:r>
            <a:endParaRPr lang="en-US" altLang="ko-KR" sz="1900" dirty="0">
              <a:ln w="57150"/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25023" y="1092631"/>
            <a:ext cx="5276766" cy="1158009"/>
          </a:xfrm>
          <a:prstGeom prst="rect">
            <a:avLst/>
          </a:prstGeom>
          <a:noFill/>
        </p:spPr>
        <p:txBody>
          <a:bodyPr wrap="none" lIns="80010" tIns="40005" rIns="80010" bIns="40005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3500" dirty="0" smtClean="0">
                <a:ln w="57150">
                  <a:solidFill>
                    <a:schemeClr val="bg1">
                      <a:alpha val="15000"/>
                    </a:schemeClr>
                  </a:solidFill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latin typeface="Georgia" pitchFamily="18" charset="0"/>
              </a:rPr>
              <a:t>Seminar Series in Brain &amp;</a:t>
            </a:r>
          </a:p>
          <a:p>
            <a:pPr algn="ctr">
              <a:defRPr/>
            </a:pPr>
            <a:r>
              <a:rPr lang="en-US" altLang="ko-KR" sz="3500" dirty="0" smtClean="0">
                <a:ln w="57150">
                  <a:solidFill>
                    <a:schemeClr val="bg1">
                      <a:alpha val="15000"/>
                    </a:schemeClr>
                  </a:solidFill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latin typeface="Georgia" pitchFamily="18" charset="0"/>
              </a:rPr>
              <a:t> Cognitive Neuroscience</a:t>
            </a:r>
            <a:endParaRPr lang="en-US" altLang="ko-KR" sz="3500" dirty="0">
              <a:ln w="57150">
                <a:solidFill>
                  <a:schemeClr val="bg1">
                    <a:alpha val="15000"/>
                  </a:schemeClr>
                </a:solidFill>
              </a:ln>
              <a:gradFill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0"/>
              </a:gradFill>
              <a:latin typeface="Georgia" pitchFamily="18" charset="0"/>
            </a:endParaRPr>
          </a:p>
        </p:txBody>
      </p:sp>
      <p:pic>
        <p:nvPicPr>
          <p:cNvPr id="3086" name="그림 19" descr="서울대학교마크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6689" y="251326"/>
            <a:ext cx="599342" cy="56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http://www.brain.riken.jp/files/portrait/j_gardn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8720" y="2771800"/>
            <a:ext cx="1202860" cy="15121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그림 18"/>
          <p:cNvPicPr/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-40000"/>
          </a:blip>
          <a:srcRect r="58961" b="39521"/>
          <a:stretch>
            <a:fillRect/>
          </a:stretch>
        </p:blipFill>
        <p:spPr bwMode="auto">
          <a:xfrm>
            <a:off x="5733256" y="179512"/>
            <a:ext cx="864096" cy="648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테마1">
  <a:themeElements>
    <a:clrScheme name="피티라인_템플릿(무료0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피티라인_템플릿(무료02)">
      <a:majorFont>
        <a:latin typeface="HY견고딕"/>
        <a:ea typeface="HY견고딕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피티라인_템플릿(무료0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피티라인_템플릿(무료0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피티라인_템플릿(무료0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피티라인_템플릿(무료0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피티라인_템플릿(무료0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피티라인_템플릿(무료0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피티라인_템플릿(무료0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피티라인_템플릿(무료0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피티라인_템플릿(무료0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피티라인_템플릿(무료0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피티라인_템플릿(무료0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피티라인_템플릿(무료0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디자인 테마1</Template>
  <TotalTime>219</TotalTime>
  <Words>595</Words>
  <Application>Microsoft Office PowerPoint</Application>
  <PresentationFormat>화면 슬라이드 쇼(4:3)</PresentationFormat>
  <Paragraphs>52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디자인 테마1</vt:lpstr>
      <vt:lpstr>슬라이드 1</vt:lpstr>
      <vt:lpstr>슬라이드 2</vt:lpstr>
    </vt:vector>
  </TitlesOfParts>
  <Company>SNU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Department of Brain &amp; Cognitive Sciences at Seoul National University introduces ‘Distinguished Lecturer Series (DLS@BCS)’, a series of public lectures by internationally-recognized researchers in Brain &amp; Cognitive Sciences. Dr. Graham L. Collingridge, WCU Professor of Brain &amp; Cognitive Sciences at SNU, will give a lecture on Molecules of the Mind for this exciting program. </dc:title>
  <dc:creator>haylie</dc:creator>
  <cp:lastModifiedBy>hyesu.shin</cp:lastModifiedBy>
  <cp:revision>31</cp:revision>
  <dcterms:created xsi:type="dcterms:W3CDTF">2009-10-23T03:41:14Z</dcterms:created>
  <dcterms:modified xsi:type="dcterms:W3CDTF">2010-10-06T03:41:13Z</dcterms:modified>
</cp:coreProperties>
</file>